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6858000" cy="9144000"/>
  <p:embeddedFontLst>
    <p:embeddedFont>
      <p:font typeface="Amatic SC"/>
      <p:regular r:id="rId43"/>
      <p:bold r:id="rId44"/>
    </p:embeddedFont>
    <p:embeddedFont>
      <p:font typeface="Work Sans Light"/>
      <p:regular r:id="rId45"/>
      <p:bold r:id="rId46"/>
      <p:italic r:id="rId47"/>
      <p:boldItalic r:id="rId48"/>
    </p:embeddedFont>
    <p:embeddedFont>
      <p:font typeface="Work Sans"/>
      <p:regular r:id="rId49"/>
      <p:bold r:id="rId50"/>
      <p:italic r:id="rId51"/>
      <p:boldItalic r:id="rId52"/>
    </p:embeddedFont>
    <p:embeddedFont>
      <p:font typeface="Lexend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gp+xohYKlo7yikgiT4rLaCdi0R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AmaticSC-bold.fntdata"/><Relationship Id="rId43" Type="http://schemas.openxmlformats.org/officeDocument/2006/relationships/font" Target="fonts/AmaticSC-regular.fntdata"/><Relationship Id="rId46" Type="http://schemas.openxmlformats.org/officeDocument/2006/relationships/font" Target="fonts/WorkSansLight-bold.fntdata"/><Relationship Id="rId45" Type="http://schemas.openxmlformats.org/officeDocument/2006/relationships/font" Target="fonts/WorkSan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WorkSansLight-boldItalic.fntdata"/><Relationship Id="rId47" Type="http://schemas.openxmlformats.org/officeDocument/2006/relationships/font" Target="fonts/WorkSansLight-italic.fntdata"/><Relationship Id="rId49" Type="http://schemas.openxmlformats.org/officeDocument/2006/relationships/font" Target="fonts/Work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WorkSans-italic.fntdata"/><Relationship Id="rId50" Type="http://schemas.openxmlformats.org/officeDocument/2006/relationships/font" Target="fonts/WorkSans-bold.fntdata"/><Relationship Id="rId53" Type="http://schemas.openxmlformats.org/officeDocument/2006/relationships/font" Target="fonts/Lexend-regular.fntdata"/><Relationship Id="rId52" Type="http://schemas.openxmlformats.org/officeDocument/2006/relationships/font" Target="fonts/WorkSans-boldItalic.fntdata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font" Target="fonts/Lexen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18f9668d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18f9668d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c18f9668d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f119c55a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f119c55a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8f119c55a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503a0bc9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503a0bc9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f503a0bc9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503a0bc9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503a0bc9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f503a0bc92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8d1b13f54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8d1b13f54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c8d1b13f54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d1b13f54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8d1b13f54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c8d1b13f54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18f9668dd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c18f9668dd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18f9668dd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2c18f9668dd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18f9668dd_2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c18f9668dd_2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18f9668dd_2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2c18f9668dd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18f9668dd_2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2c18f9668dd_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18f9668dd_2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2c18f9668dd_2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18f9668dd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c18f9668dd_2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18f9668dd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2c18f9668dd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18f9668dd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2c18f9668dd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52dfea34b_7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1f52dfea34b_7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52dfea34b_7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f52dfea34b_7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52dfea34b_7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1f52dfea34b_7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52dfea34b_7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1f52dfea34b_7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52dfea34b_7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1f52dfea34b_7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18f9668d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18f9668d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c18f9668d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18f9668d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18f9668d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c18f9668dd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7e5514f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7e5514f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c7e5514fc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51bda47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f51bda47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f51bda47b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18f9668dd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c18f9668dd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c18f9668dd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18f9668dd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18f9668dd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c18f9668dd_1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8d1b13f54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c8d1b13f54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c8d1b13f54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18f9668dd_3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2c18f9668dd_3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f53331d5d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f53331d5d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f53331d5d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18f9668dd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2c18f9668dd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18f9668d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c18f9668d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18f9668d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2c18f9668d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18f9668dd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2c18f9668dd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18f9668dd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c18f9668dd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6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hyperlink" Target="https://drive.google.com/file/d/11vJB6_dlm9OgejAshBj5B-61WnQtL4N4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LOPEZ2709/INFINITYHORIZON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2869197" y="2551662"/>
            <a:ext cx="6453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</a:t>
            </a:r>
            <a:endParaRPr b="1" sz="5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(I.H.T)</a:t>
            </a:r>
            <a:endParaRPr b="1" sz="5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18f9668dd_0_29"/>
          <p:cNvSpPr/>
          <p:nvPr/>
        </p:nvSpPr>
        <p:spPr>
          <a:xfrm>
            <a:off x="382326" y="8190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c18f9668dd_0_29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g2c18f9668d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175" y="181638"/>
            <a:ext cx="5961700" cy="64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f119c55aa_1_1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8f119c55aa_1_1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g28f119c55a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5125"/>
            <a:ext cx="5947950" cy="19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8f119c55aa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950" y="1275500"/>
            <a:ext cx="6118350" cy="43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503a0bc92_0_4"/>
          <p:cNvSpPr/>
          <p:nvPr/>
        </p:nvSpPr>
        <p:spPr>
          <a:xfrm>
            <a:off x="382325" y="768700"/>
            <a:ext cx="2595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f503a0bc92_0_4"/>
          <p:cNvSpPr txBox="1"/>
          <p:nvPr/>
        </p:nvSpPr>
        <p:spPr>
          <a:xfrm>
            <a:off x="382325" y="3425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g1f503a0bc92_0_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164" y="1553700"/>
            <a:ext cx="6065676" cy="37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f503a0bc92_0_1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2" y="2028950"/>
            <a:ext cx="4934451" cy="30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f503a0bc92_0_10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f503a0bc92_0_10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g1f503a0bc92_0_1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79" y="1777904"/>
            <a:ext cx="5340474" cy="33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8d1b13f54_1_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c8d1b13f54_1_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g2c8d1b13f54_1_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00" y="2008678"/>
            <a:ext cx="5261424" cy="32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c8d1b13f54_1_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400" y="1503153"/>
            <a:ext cx="5925450" cy="36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8d1b13f54_1_1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c8d1b13f54_1_1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g2c8d1b13f54_1_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97" y="2197625"/>
            <a:ext cx="5684700" cy="35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c8d1b13f54_1_1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501" y="1585088"/>
            <a:ext cx="5417076" cy="33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18f9668dd_2_55"/>
          <p:cNvSpPr/>
          <p:nvPr/>
        </p:nvSpPr>
        <p:spPr>
          <a:xfrm>
            <a:off x="1249824" y="1389050"/>
            <a:ext cx="69402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c18f9668dd_2_55"/>
          <p:cNvSpPr txBox="1"/>
          <p:nvPr/>
        </p:nvSpPr>
        <p:spPr>
          <a:xfrm>
            <a:off x="1137025" y="9414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g2c18f9668dd_2_55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" name="Google Shape;223;g2c18f9668dd_2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475" y="2082375"/>
            <a:ext cx="4616149" cy="40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c18f9668dd_2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6924" y="1736162"/>
            <a:ext cx="4616150" cy="510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18f9668dd_2_6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c18f9668dd_2_6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g2c18f9668dd_2_65"/>
          <p:cNvSpPr txBox="1"/>
          <p:nvPr/>
        </p:nvSpPr>
        <p:spPr>
          <a:xfrm>
            <a:off x="1022725" y="2858045"/>
            <a:ext cx="1157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g2c18f9668dd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81195"/>
            <a:ext cx="52768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c18f9668dd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998" y="1540526"/>
            <a:ext cx="5367750" cy="377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18f9668dd_2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c18f9668dd_2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c18f9668dd_2_71"/>
          <p:cNvSpPr txBox="1"/>
          <p:nvPr/>
        </p:nvSpPr>
        <p:spPr>
          <a:xfrm>
            <a:off x="2052925" y="1490850"/>
            <a:ext cx="108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g2c18f9668dd_2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53" y="1736150"/>
            <a:ext cx="4933835" cy="49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c18f9668dd_2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000" y="1553550"/>
            <a:ext cx="4834100" cy="53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18f9668dd_2_8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18f9668dd_2_8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g2c18f9668dd_2_8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g2c18f9668dd_2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75" y="2110350"/>
            <a:ext cx="5955675" cy="41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c18f9668dd_2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6258" y="1898288"/>
            <a:ext cx="5416511" cy="45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2"/>
          <p:cNvSpPr txBox="1"/>
          <p:nvPr/>
        </p:nvSpPr>
        <p:spPr>
          <a:xfrm>
            <a:off x="3604053" y="3463725"/>
            <a:ext cx="4983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Kristin Vanessa Restrepo Moreno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Kevin Leonardo Beltran Peña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Alejandra Florez Guarnizo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Diego Esteban Lopez Melo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Ficha: 2900612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18f9668dd_2_99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c18f9668dd_2_99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g2c18f9668dd_2_99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g2c18f9668dd_2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888" y="2004350"/>
            <a:ext cx="6516325" cy="41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18f9668dd_2_139"/>
          <p:cNvSpPr/>
          <p:nvPr/>
        </p:nvSpPr>
        <p:spPr>
          <a:xfrm>
            <a:off x="1262576" y="16466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c18f9668dd_2_139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g2c18f9668dd_2_139"/>
          <p:cNvSpPr txBox="1"/>
          <p:nvPr/>
        </p:nvSpPr>
        <p:spPr>
          <a:xfrm>
            <a:off x="1131575" y="12153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g2c18f9668dd_2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575" y="2271825"/>
            <a:ext cx="5423763" cy="379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c18f9668dd_2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2820" y="2271825"/>
            <a:ext cx="4438305" cy="37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18f9668dd_2_49"/>
          <p:cNvSpPr/>
          <p:nvPr/>
        </p:nvSpPr>
        <p:spPr>
          <a:xfrm>
            <a:off x="1262576" y="16466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c18f9668dd_2_49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g2c18f9668dd_2_49"/>
          <p:cNvSpPr txBox="1"/>
          <p:nvPr/>
        </p:nvSpPr>
        <p:spPr>
          <a:xfrm>
            <a:off x="1131575" y="12153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g2c18f9668dd_2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575" y="2246350"/>
            <a:ext cx="4744097" cy="37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c18f9668dd_2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398" y="2246350"/>
            <a:ext cx="5226052" cy="3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18f9668dd_2_133"/>
          <p:cNvSpPr/>
          <p:nvPr/>
        </p:nvSpPr>
        <p:spPr>
          <a:xfrm>
            <a:off x="1262576" y="16466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c18f9668dd_2_133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g2c18f9668dd_2_133"/>
          <p:cNvSpPr txBox="1"/>
          <p:nvPr/>
        </p:nvSpPr>
        <p:spPr>
          <a:xfrm>
            <a:off x="1131575" y="12153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g2c18f9668dd_2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575" y="2399325"/>
            <a:ext cx="5069064" cy="37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c18f9668dd_2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900" y="2399325"/>
            <a:ext cx="4674350" cy="37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18f9668dd_3_46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c18f9668dd_3_46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Google Shape;293;g2c18f9668dd_3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0939100" cy="54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52dfea34b_7_4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1f52dfea34b_7_4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g1f52dfea34b_7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0784618" cy="54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52dfea34b_7_10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1f52dfea34b_7_10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g1f52dfea34b_7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1887198" cy="493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52dfea34b_7_18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1f52dfea34b_7_18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4" name="Google Shape;314;g1f52dfea34b_7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1887200" cy="490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52dfea34b_7_24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1f52dfea34b_7_24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g1f52dfea34b_7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0900851" cy="54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52dfea34b_7_32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1f52dfea34b_7_32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g1f52dfea34b_7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1795249" cy="43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f52dfea34b_7_32"/>
          <p:cNvSpPr txBox="1"/>
          <p:nvPr/>
        </p:nvSpPr>
        <p:spPr>
          <a:xfrm>
            <a:off x="369675" y="5700275"/>
            <a:ext cx="1008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5"/>
              </a:rPr>
              <a:t>https://drive.google.com/file/d/11vJB6_dlm9OgejAshBj5B-61WnQtL4N4/view?usp=sharing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18f9668dd_0_11"/>
          <p:cNvSpPr txBox="1"/>
          <p:nvPr/>
        </p:nvSpPr>
        <p:spPr>
          <a:xfrm>
            <a:off x="2095562" y="568825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g2c18f9668dd_0_11"/>
          <p:cNvSpPr txBox="1"/>
          <p:nvPr/>
        </p:nvSpPr>
        <p:spPr>
          <a:xfrm>
            <a:off x="7935725" y="1245325"/>
            <a:ext cx="2311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Nombre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g2c18f9668dd_0_11"/>
          <p:cNvSpPr txBox="1"/>
          <p:nvPr/>
        </p:nvSpPr>
        <p:spPr>
          <a:xfrm>
            <a:off x="8229125" y="3722400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Frase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g2c18f9668dd_0_11"/>
          <p:cNvSpPr txBox="1"/>
          <p:nvPr/>
        </p:nvSpPr>
        <p:spPr>
          <a:xfrm>
            <a:off x="5795400" y="2049900"/>
            <a:ext cx="63966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tours, consultas y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publicación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destinos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turísticos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(I.H.T)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g2c18f9668dd_0_11"/>
          <p:cNvSpPr txBox="1"/>
          <p:nvPr/>
        </p:nvSpPr>
        <p:spPr>
          <a:xfrm>
            <a:off x="7363025" y="4760525"/>
            <a:ext cx="345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stop traveling</a:t>
            </a:r>
            <a:endParaRPr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g2c18f9668dd_0_11"/>
          <p:cNvPicPr preferRelativeResize="0"/>
          <p:nvPr/>
        </p:nvPicPr>
        <p:blipFill rotWithShape="1">
          <a:blip r:embed="rId3">
            <a:alphaModFix/>
          </a:blip>
          <a:srcRect b="0" l="0" r="0" t="27792"/>
          <a:stretch/>
        </p:blipFill>
        <p:spPr>
          <a:xfrm>
            <a:off x="269100" y="2119275"/>
            <a:ext cx="5106874" cy="36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18f9668dd_1_19"/>
          <p:cNvSpPr/>
          <p:nvPr/>
        </p:nvSpPr>
        <p:spPr>
          <a:xfrm>
            <a:off x="1724885" y="1384246"/>
            <a:ext cx="8932800" cy="527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6" name="Google Shape;336;g2c18f9668dd_1_19"/>
          <p:cNvSpPr/>
          <p:nvPr/>
        </p:nvSpPr>
        <p:spPr>
          <a:xfrm>
            <a:off x="1779025" y="1501225"/>
            <a:ext cx="8747400" cy="10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300">
                <a:latin typeface="Amatic SC"/>
                <a:ea typeface="Amatic SC"/>
                <a:cs typeface="Amatic SC"/>
                <a:sym typeface="Amatic SC"/>
              </a:rPr>
              <a:t>INICIO DE </a:t>
            </a:r>
            <a:r>
              <a:rPr b="1" lang="es-CO" sz="3300">
                <a:latin typeface="Amatic SC"/>
                <a:ea typeface="Amatic SC"/>
                <a:cs typeface="Amatic SC"/>
                <a:sym typeface="Amatic SC"/>
              </a:rPr>
              <a:t>SESIÓN</a:t>
            </a:r>
            <a:endParaRPr b="1" sz="33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7" name="Google Shape;337;g2c18f9668dd_1_19"/>
          <p:cNvSpPr/>
          <p:nvPr/>
        </p:nvSpPr>
        <p:spPr>
          <a:xfrm>
            <a:off x="3785196" y="3758029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8" name="Google Shape;338;g2c18f9668dd_1_19"/>
          <p:cNvSpPr/>
          <p:nvPr/>
        </p:nvSpPr>
        <p:spPr>
          <a:xfrm>
            <a:off x="3785196" y="4596374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9" name="Google Shape;339;g2c18f9668dd_1_19"/>
          <p:cNvSpPr txBox="1"/>
          <p:nvPr/>
        </p:nvSpPr>
        <p:spPr>
          <a:xfrm>
            <a:off x="4911775" y="5095200"/>
            <a:ext cx="2559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no tienes cuenta?</a:t>
            </a:r>
            <a:r>
              <a:rPr b="1" lang="es-CO" sz="1700" u="sng">
                <a:solidFill>
                  <a:srgbClr val="0000FF"/>
                </a:solidFill>
                <a:latin typeface="Amatic SC"/>
                <a:ea typeface="Amatic SC"/>
                <a:cs typeface="Amatic SC"/>
                <a:sym typeface="Amatic SC"/>
              </a:rPr>
              <a:t> registrate </a:t>
            </a:r>
            <a:r>
              <a:rPr b="1" lang="es-CO" sz="1700" u="sng">
                <a:solidFill>
                  <a:srgbClr val="0000FF"/>
                </a:solidFill>
                <a:latin typeface="Amatic SC"/>
                <a:ea typeface="Amatic SC"/>
                <a:cs typeface="Amatic SC"/>
                <a:sym typeface="Amatic SC"/>
              </a:rPr>
              <a:t>aquí</a:t>
            </a:r>
            <a:endParaRPr b="1" sz="1700" u="sng">
              <a:solidFill>
                <a:srgbClr val="0000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0" name="Google Shape;340;g2c18f9668dd_1_19"/>
          <p:cNvSpPr txBox="1"/>
          <p:nvPr/>
        </p:nvSpPr>
        <p:spPr>
          <a:xfrm>
            <a:off x="3605123" y="3223697"/>
            <a:ext cx="5095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nombre de usuario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1" name="Google Shape;341;g2c18f9668dd_1_19"/>
          <p:cNvSpPr txBox="1"/>
          <p:nvPr/>
        </p:nvSpPr>
        <p:spPr>
          <a:xfrm>
            <a:off x="3605123" y="4062092"/>
            <a:ext cx="4662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contraseña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2" name="Google Shape;342;g2c18f9668dd_1_19"/>
          <p:cNvSpPr txBox="1"/>
          <p:nvPr/>
        </p:nvSpPr>
        <p:spPr>
          <a:xfrm>
            <a:off x="5104350" y="5514300"/>
            <a:ext cx="1983300" cy="6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entrar</a:t>
            </a:r>
            <a:endParaRPr b="1" sz="2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3" name="Google Shape;343;g2c18f9668dd_1_19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2c18f9668dd_1_19"/>
          <p:cNvSpPr txBox="1"/>
          <p:nvPr/>
        </p:nvSpPr>
        <p:spPr>
          <a:xfrm>
            <a:off x="472075" y="307625"/>
            <a:ext cx="1092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Validación</a:t>
            </a: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requerimientos con wireframes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7e5514fc9_0_0"/>
          <p:cNvSpPr/>
          <p:nvPr/>
        </p:nvSpPr>
        <p:spPr>
          <a:xfrm>
            <a:off x="1629610" y="793946"/>
            <a:ext cx="8932800" cy="527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1" name="Google Shape;351;g2c7e5514fc9_0_0"/>
          <p:cNvSpPr/>
          <p:nvPr/>
        </p:nvSpPr>
        <p:spPr>
          <a:xfrm>
            <a:off x="1683750" y="910925"/>
            <a:ext cx="8747400" cy="10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300">
                <a:latin typeface="Amatic SC"/>
                <a:ea typeface="Amatic SC"/>
                <a:cs typeface="Amatic SC"/>
                <a:sym typeface="Amatic SC"/>
              </a:rPr>
              <a:t>crear cuenta nueva</a:t>
            </a:r>
            <a:endParaRPr b="1" sz="33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2" name="Google Shape;352;g2c7e5514fc9_0_0"/>
          <p:cNvSpPr/>
          <p:nvPr/>
        </p:nvSpPr>
        <p:spPr>
          <a:xfrm>
            <a:off x="3614371" y="4650529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3" name="Google Shape;353;g2c7e5514fc9_0_0"/>
          <p:cNvSpPr/>
          <p:nvPr/>
        </p:nvSpPr>
        <p:spPr>
          <a:xfrm>
            <a:off x="3614375" y="5516075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4" name="Google Shape;354;g2c7e5514fc9_0_0"/>
          <p:cNvSpPr txBox="1"/>
          <p:nvPr/>
        </p:nvSpPr>
        <p:spPr>
          <a:xfrm>
            <a:off x="3614375" y="4179174"/>
            <a:ext cx="5095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correo electrónico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5" name="Google Shape;355;g2c7e5514fc9_0_0"/>
          <p:cNvSpPr txBox="1"/>
          <p:nvPr/>
        </p:nvSpPr>
        <p:spPr>
          <a:xfrm>
            <a:off x="3614375" y="5013098"/>
            <a:ext cx="46626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contraseña (</a:t>
            </a: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mínimo</a:t>
            </a: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 8 caracteres)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6" name="Google Shape;356;g2c7e5514fc9_0_0"/>
          <p:cNvSpPr txBox="1"/>
          <p:nvPr/>
        </p:nvSpPr>
        <p:spPr>
          <a:xfrm>
            <a:off x="3614375" y="1774300"/>
            <a:ext cx="5095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nombre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7" name="Google Shape;357;g2c7e5514fc9_0_0"/>
          <p:cNvSpPr/>
          <p:nvPr/>
        </p:nvSpPr>
        <p:spPr>
          <a:xfrm>
            <a:off x="3614371" y="3078679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8" name="Google Shape;358;g2c7e5514fc9_0_0"/>
          <p:cNvSpPr/>
          <p:nvPr/>
        </p:nvSpPr>
        <p:spPr>
          <a:xfrm>
            <a:off x="3614371" y="2255904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9" name="Google Shape;359;g2c7e5514fc9_0_0"/>
          <p:cNvSpPr txBox="1"/>
          <p:nvPr/>
        </p:nvSpPr>
        <p:spPr>
          <a:xfrm>
            <a:off x="3614375" y="2597088"/>
            <a:ext cx="5095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apellido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0" name="Google Shape;360;g2c7e5514fc9_0_0"/>
          <p:cNvSpPr/>
          <p:nvPr/>
        </p:nvSpPr>
        <p:spPr>
          <a:xfrm>
            <a:off x="3614375" y="3864600"/>
            <a:ext cx="10539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latin typeface="Amatic SC"/>
                <a:ea typeface="Amatic SC"/>
                <a:cs typeface="Amatic SC"/>
                <a:sym typeface="Amatic SC"/>
              </a:rPr>
              <a:t>dd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1" name="Google Shape;361;g2c7e5514fc9_0_0"/>
          <p:cNvSpPr txBox="1"/>
          <p:nvPr/>
        </p:nvSpPr>
        <p:spPr>
          <a:xfrm>
            <a:off x="3689925" y="3401425"/>
            <a:ext cx="5095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fecha de nacimiento 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2" name="Google Shape;362;g2c7e5514fc9_0_0"/>
          <p:cNvSpPr/>
          <p:nvPr/>
        </p:nvSpPr>
        <p:spPr>
          <a:xfrm>
            <a:off x="5781950" y="3860500"/>
            <a:ext cx="11088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latin typeface="Amatic SC"/>
                <a:ea typeface="Amatic SC"/>
                <a:cs typeface="Amatic SC"/>
                <a:sym typeface="Amatic SC"/>
              </a:rPr>
              <a:t>aa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3" name="Google Shape;363;g2c7e5514fc9_0_0"/>
          <p:cNvSpPr/>
          <p:nvPr/>
        </p:nvSpPr>
        <p:spPr>
          <a:xfrm>
            <a:off x="4668122" y="3860500"/>
            <a:ext cx="11088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latin typeface="Amatic SC"/>
                <a:ea typeface="Amatic SC"/>
                <a:cs typeface="Amatic SC"/>
                <a:sym typeface="Amatic SC"/>
              </a:rPr>
              <a:t>mm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4" name="Google Shape;364;g2c7e5514fc9_0_0"/>
          <p:cNvSpPr txBox="1"/>
          <p:nvPr/>
        </p:nvSpPr>
        <p:spPr>
          <a:xfrm>
            <a:off x="8986950" y="5396550"/>
            <a:ext cx="1371600" cy="53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continuar</a:t>
            </a:r>
            <a:endParaRPr b="1" sz="2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f51bda47be_0_0"/>
          <p:cNvSpPr/>
          <p:nvPr/>
        </p:nvSpPr>
        <p:spPr>
          <a:xfrm>
            <a:off x="1629610" y="793946"/>
            <a:ext cx="8932800" cy="527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71" name="Google Shape;371;g1f51bda47be_0_0"/>
          <p:cNvSpPr/>
          <p:nvPr/>
        </p:nvSpPr>
        <p:spPr>
          <a:xfrm>
            <a:off x="1683750" y="910925"/>
            <a:ext cx="8747400" cy="10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300">
                <a:latin typeface="Amatic SC"/>
                <a:ea typeface="Amatic SC"/>
                <a:cs typeface="Amatic SC"/>
                <a:sym typeface="Amatic SC"/>
              </a:rPr>
              <a:t>dejanos tus comentarios</a:t>
            </a:r>
            <a:endParaRPr b="1" sz="33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72" name="Google Shape;372;g1f51bda47be_0_0"/>
          <p:cNvSpPr/>
          <p:nvPr/>
        </p:nvSpPr>
        <p:spPr>
          <a:xfrm>
            <a:off x="3614375" y="1962129"/>
            <a:ext cx="4772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latin typeface="Amatic SC"/>
                <a:ea typeface="Amatic SC"/>
                <a:cs typeface="Amatic SC"/>
                <a:sym typeface="Amatic SC"/>
              </a:rPr>
              <a:t>(</a:t>
            </a:r>
            <a:r>
              <a:rPr b="1" lang="es-CO" sz="1700">
                <a:latin typeface="Amatic SC"/>
                <a:ea typeface="Amatic SC"/>
                <a:cs typeface="Amatic SC"/>
                <a:sym typeface="Amatic SC"/>
              </a:rPr>
              <a:t>mínimo</a:t>
            </a:r>
            <a:r>
              <a:rPr b="1" lang="es-CO" sz="1700">
                <a:latin typeface="Amatic SC"/>
                <a:ea typeface="Amatic SC"/>
                <a:cs typeface="Amatic SC"/>
                <a:sym typeface="Amatic SC"/>
              </a:rPr>
              <a:t> 500 palabras)</a:t>
            </a:r>
            <a:endParaRPr b="1" sz="17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73" name="Google Shape;373;g1f51bda47be_0_0"/>
          <p:cNvSpPr/>
          <p:nvPr/>
        </p:nvSpPr>
        <p:spPr>
          <a:xfrm>
            <a:off x="8835675" y="5006650"/>
            <a:ext cx="1595700" cy="501000"/>
          </a:xfrm>
          <a:prstGeom prst="wedgeRoundRectCallout">
            <a:avLst>
              <a:gd fmla="val 32670" name="adj1"/>
              <a:gd fmla="val 80976" name="adj2"/>
              <a:gd fmla="val 0" name="adj3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latin typeface="Amatic SC"/>
                <a:ea typeface="Amatic SC"/>
                <a:cs typeface="Amatic SC"/>
                <a:sym typeface="Amatic SC"/>
              </a:rPr>
              <a:t>hablar con un asesor</a:t>
            </a:r>
            <a:endParaRPr b="1" sz="17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18f9668dd_1_34"/>
          <p:cNvSpPr/>
          <p:nvPr/>
        </p:nvSpPr>
        <p:spPr>
          <a:xfrm>
            <a:off x="0" y="40625"/>
            <a:ext cx="12192000" cy="33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>
                <a:solidFill>
                  <a:srgbClr val="7DB3A8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lang="es-CO" sz="3200">
                <a:solidFill>
                  <a:srgbClr val="7DB3A8"/>
                </a:solidFill>
                <a:latin typeface="Calibri"/>
                <a:ea typeface="Calibri"/>
                <a:cs typeface="Calibri"/>
                <a:sym typeface="Calibri"/>
              </a:rPr>
              <a:t>arrusel de eventos más recientes</a:t>
            </a:r>
            <a:endParaRPr b="1" sz="3200">
              <a:solidFill>
                <a:srgbClr val="7DB3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2c18f9668dd_1_34"/>
          <p:cNvSpPr/>
          <p:nvPr/>
        </p:nvSpPr>
        <p:spPr>
          <a:xfrm>
            <a:off x="0" y="0"/>
            <a:ext cx="12192000" cy="67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7DB3A8"/>
                </a:solidFill>
                <a:latin typeface="Calibri"/>
                <a:ea typeface="Calibri"/>
                <a:cs typeface="Calibri"/>
                <a:sym typeface="Calibri"/>
              </a:rPr>
              <a:t>BARRA DE </a:t>
            </a:r>
            <a:r>
              <a:rPr lang="es-CO" sz="2400">
                <a:solidFill>
                  <a:srgbClr val="7DB3A8"/>
                </a:solidFill>
                <a:latin typeface="Calibri"/>
                <a:ea typeface="Calibri"/>
                <a:cs typeface="Calibri"/>
                <a:sym typeface="Calibri"/>
              </a:rPr>
              <a:t>NAVEGACIÓN</a:t>
            </a:r>
            <a:endParaRPr sz="2400">
              <a:solidFill>
                <a:srgbClr val="7DB3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c18f9668dd_1_34"/>
          <p:cNvSpPr txBox="1"/>
          <p:nvPr/>
        </p:nvSpPr>
        <p:spPr>
          <a:xfrm>
            <a:off x="11718000" y="1433125"/>
            <a:ext cx="47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sz="4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c18f9668dd_1_34"/>
          <p:cNvSpPr txBox="1"/>
          <p:nvPr/>
        </p:nvSpPr>
        <p:spPr>
          <a:xfrm>
            <a:off x="1114050" y="101525"/>
            <a:ext cx="3229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2B8271"/>
                </a:solidFill>
                <a:latin typeface="Lexend"/>
                <a:ea typeface="Lexend"/>
                <a:cs typeface="Lexend"/>
                <a:sym typeface="Lexend"/>
              </a:rPr>
              <a:t>INFINITE</a:t>
            </a:r>
            <a:r>
              <a:rPr b="1" lang="es-CO" sz="2000">
                <a:solidFill>
                  <a:srgbClr val="2B8271"/>
                </a:solidFill>
                <a:latin typeface="Lexend"/>
                <a:ea typeface="Lexend"/>
                <a:cs typeface="Lexend"/>
                <a:sym typeface="Lexend"/>
              </a:rPr>
              <a:t> HORIZONS</a:t>
            </a:r>
            <a:endParaRPr b="1" sz="2000">
              <a:solidFill>
                <a:srgbClr val="2B827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" name="Google Shape;383;g2c18f9668dd_1_34"/>
          <p:cNvSpPr/>
          <p:nvPr/>
        </p:nvSpPr>
        <p:spPr>
          <a:xfrm>
            <a:off x="315100" y="3669950"/>
            <a:ext cx="2299200" cy="2557800"/>
          </a:xfrm>
          <a:prstGeom prst="roundRect">
            <a:avLst>
              <a:gd fmla="val 16667" name="adj"/>
            </a:avLst>
          </a:prstGeom>
          <a:solidFill>
            <a:srgbClr val="ABE4E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TARJETA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CLASIFICACIÓN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2c18f9668dd_1_34"/>
          <p:cNvSpPr/>
          <p:nvPr/>
        </p:nvSpPr>
        <p:spPr>
          <a:xfrm>
            <a:off x="3361288" y="3669950"/>
            <a:ext cx="2299200" cy="2557800"/>
          </a:xfrm>
          <a:prstGeom prst="roundRect">
            <a:avLst>
              <a:gd fmla="val 16667" name="adj"/>
            </a:avLst>
          </a:prstGeom>
          <a:solidFill>
            <a:srgbClr val="7DB3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TARJETA DE CLASIFICACIÓN DE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2c18f9668dd_1_34"/>
          <p:cNvSpPr/>
          <p:nvPr/>
        </p:nvSpPr>
        <p:spPr>
          <a:xfrm>
            <a:off x="6407500" y="3669950"/>
            <a:ext cx="2299200" cy="2557800"/>
          </a:xfrm>
          <a:prstGeom prst="roundRect">
            <a:avLst>
              <a:gd fmla="val 16667" name="adj"/>
            </a:avLst>
          </a:prstGeom>
          <a:solidFill>
            <a:srgbClr val="2B82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TARJETA DE CLASIFICACIÓN DE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2c18f9668dd_1_34"/>
          <p:cNvSpPr/>
          <p:nvPr/>
        </p:nvSpPr>
        <p:spPr>
          <a:xfrm>
            <a:off x="9632075" y="3669950"/>
            <a:ext cx="2299200" cy="2557800"/>
          </a:xfrm>
          <a:prstGeom prst="roundRect">
            <a:avLst>
              <a:gd fmla="val 16667" name="adj"/>
            </a:avLst>
          </a:prstGeom>
          <a:solidFill>
            <a:srgbClr val="E1F8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TARJETA DE CLASIFICACIÓN DE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2c18f9668dd_1_34"/>
          <p:cNvSpPr txBox="1"/>
          <p:nvPr/>
        </p:nvSpPr>
        <p:spPr>
          <a:xfrm rot="-5400000">
            <a:off x="10819950" y="60450"/>
            <a:ext cx="444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2B8271"/>
                </a:solidFill>
              </a:rPr>
              <a:t>|||</a:t>
            </a:r>
            <a:endParaRPr sz="2400">
              <a:solidFill>
                <a:srgbClr val="2B8271"/>
              </a:solidFill>
            </a:endParaRPr>
          </a:p>
        </p:txBody>
      </p:sp>
      <p:pic>
        <p:nvPicPr>
          <p:cNvPr id="388" name="Google Shape;388;g2c18f9668dd_1_34"/>
          <p:cNvPicPr preferRelativeResize="0"/>
          <p:nvPr/>
        </p:nvPicPr>
        <p:blipFill rotWithShape="1">
          <a:blip r:embed="rId3">
            <a:alphaModFix/>
          </a:blip>
          <a:srcRect b="15315" l="10118" r="9637" t="31888"/>
          <a:stretch/>
        </p:blipFill>
        <p:spPr>
          <a:xfrm>
            <a:off x="315100" y="87150"/>
            <a:ext cx="593100" cy="53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9" name="Google Shape;389;g2c18f9668dd_1_34"/>
          <p:cNvPicPr preferRelativeResize="0"/>
          <p:nvPr/>
        </p:nvPicPr>
        <p:blipFill rotWithShape="1">
          <a:blip r:embed="rId4">
            <a:alphaModFix/>
          </a:blip>
          <a:srcRect b="21830" l="21734" r="20213" t="22150"/>
          <a:stretch/>
        </p:blipFill>
        <p:spPr>
          <a:xfrm>
            <a:off x="11427074" y="51187"/>
            <a:ext cx="593100" cy="57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0" name="Google Shape;390;g2c18f9668dd_1_34"/>
          <p:cNvSpPr txBox="1"/>
          <p:nvPr/>
        </p:nvSpPr>
        <p:spPr>
          <a:xfrm>
            <a:off x="0" y="1433125"/>
            <a:ext cx="47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4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18f9668dd_1_55"/>
          <p:cNvSpPr/>
          <p:nvPr/>
        </p:nvSpPr>
        <p:spPr>
          <a:xfrm>
            <a:off x="1699550" y="1339200"/>
            <a:ext cx="3894300" cy="4179600"/>
          </a:xfrm>
          <a:prstGeom prst="roundRect">
            <a:avLst>
              <a:gd fmla="val 258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acerca del evento (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dirección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, fechas, encargado(s), numero de contacto, etc.)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c18f9668dd_1_55"/>
          <p:cNvSpPr txBox="1"/>
          <p:nvPr/>
        </p:nvSpPr>
        <p:spPr>
          <a:xfrm>
            <a:off x="1994271" y="1704059"/>
            <a:ext cx="48900" cy="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2c18f9668dd_1_55"/>
          <p:cNvSpPr/>
          <p:nvPr/>
        </p:nvSpPr>
        <p:spPr>
          <a:xfrm>
            <a:off x="1969911" y="1593486"/>
            <a:ext cx="3383400" cy="1901700"/>
          </a:xfrm>
          <a:prstGeom prst="roundRect">
            <a:avLst>
              <a:gd fmla="val 9245" name="adj"/>
            </a:avLst>
          </a:prstGeom>
          <a:solidFill>
            <a:srgbClr val="7DB3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latin typeface="Calibri"/>
                <a:ea typeface="Calibri"/>
                <a:cs typeface="Calibri"/>
                <a:sym typeface="Calibri"/>
              </a:rPr>
              <a:t>imagen del evento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c18f9668dd_1_55"/>
          <p:cNvSpPr txBox="1"/>
          <p:nvPr/>
        </p:nvSpPr>
        <p:spPr>
          <a:xfrm>
            <a:off x="2221550" y="4745000"/>
            <a:ext cx="2928600" cy="574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ver-participar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c18f9668dd_1_55"/>
          <p:cNvSpPr/>
          <p:nvPr/>
        </p:nvSpPr>
        <p:spPr>
          <a:xfrm>
            <a:off x="2764425" y="4301375"/>
            <a:ext cx="293700" cy="293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c18f9668dd_1_55"/>
          <p:cNvSpPr/>
          <p:nvPr/>
        </p:nvSpPr>
        <p:spPr>
          <a:xfrm>
            <a:off x="3196325" y="4301375"/>
            <a:ext cx="293700" cy="293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c18f9668dd_1_55"/>
          <p:cNvSpPr/>
          <p:nvPr/>
        </p:nvSpPr>
        <p:spPr>
          <a:xfrm>
            <a:off x="3628225" y="4301375"/>
            <a:ext cx="293700" cy="293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2c18f9668dd_1_55"/>
          <p:cNvSpPr/>
          <p:nvPr/>
        </p:nvSpPr>
        <p:spPr>
          <a:xfrm>
            <a:off x="4060125" y="4301375"/>
            <a:ext cx="293700" cy="293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2c18f9668dd_1_55"/>
          <p:cNvSpPr/>
          <p:nvPr/>
        </p:nvSpPr>
        <p:spPr>
          <a:xfrm>
            <a:off x="4492025" y="4301375"/>
            <a:ext cx="293700" cy="293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2c18f9668dd_1_55"/>
          <p:cNvSpPr/>
          <p:nvPr/>
        </p:nvSpPr>
        <p:spPr>
          <a:xfrm>
            <a:off x="6545100" y="1339200"/>
            <a:ext cx="3894300" cy="4179600"/>
          </a:xfrm>
          <a:prstGeom prst="roundRect">
            <a:avLst>
              <a:gd fmla="val 258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específica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del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c18f9668dd_1_55"/>
          <p:cNvSpPr/>
          <p:nvPr/>
        </p:nvSpPr>
        <p:spPr>
          <a:xfrm>
            <a:off x="7063425" y="4045275"/>
            <a:ext cx="3049800" cy="69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latin typeface="Amatic SC"/>
                <a:ea typeface="Amatic SC"/>
                <a:cs typeface="Amatic SC"/>
                <a:sym typeface="Amatic SC"/>
              </a:rPr>
              <a:t>deja tu comentario (</a:t>
            </a:r>
            <a:r>
              <a:rPr b="1" lang="es-CO" sz="1800">
                <a:latin typeface="Amatic SC"/>
                <a:ea typeface="Amatic SC"/>
                <a:cs typeface="Amatic SC"/>
                <a:sym typeface="Amatic SC"/>
              </a:rPr>
              <a:t>mínimo</a:t>
            </a:r>
            <a:r>
              <a:rPr b="1" lang="es-CO" sz="1800">
                <a:latin typeface="Amatic SC"/>
                <a:ea typeface="Amatic SC"/>
                <a:cs typeface="Amatic SC"/>
                <a:sym typeface="Amatic SC"/>
              </a:rPr>
              <a:t> 500 palabras)</a:t>
            </a:r>
            <a:endParaRPr b="1" sz="1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07" name="Google Shape;407;g2c18f9668dd_1_55"/>
          <p:cNvSpPr txBox="1"/>
          <p:nvPr/>
        </p:nvSpPr>
        <p:spPr>
          <a:xfrm>
            <a:off x="7221400" y="4885400"/>
            <a:ext cx="30498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1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mostrar todos los comentarios  </a:t>
            </a:r>
            <a:r>
              <a:rPr b="1"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2c18f9668dd_1_55"/>
          <p:cNvSpPr/>
          <p:nvPr/>
        </p:nvSpPr>
        <p:spPr>
          <a:xfrm>
            <a:off x="7110825" y="1754000"/>
            <a:ext cx="2654700" cy="1343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b="1" lang="es-CO" sz="1700">
                <a:latin typeface="Calibri"/>
                <a:ea typeface="Calibri"/>
                <a:cs typeface="Calibri"/>
                <a:sym typeface="Calibri"/>
              </a:rPr>
              <a:t> extra del evento y </a:t>
            </a:r>
            <a:r>
              <a:rPr b="1" lang="es-CO" sz="1700">
                <a:latin typeface="Calibri"/>
                <a:ea typeface="Calibri"/>
                <a:cs typeface="Calibri"/>
                <a:sym typeface="Calibri"/>
              </a:rPr>
              <a:t>encargado</a:t>
            </a:r>
            <a:r>
              <a:rPr b="1" lang="es-CO" sz="1700">
                <a:latin typeface="Calibri"/>
                <a:ea typeface="Calibri"/>
                <a:cs typeface="Calibri"/>
                <a:sym typeface="Calibri"/>
              </a:rPr>
              <a:t> del mismo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8d1b13f54_1_38"/>
          <p:cNvSpPr/>
          <p:nvPr/>
        </p:nvSpPr>
        <p:spPr>
          <a:xfrm>
            <a:off x="2896050" y="561000"/>
            <a:ext cx="6399900" cy="573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2c8d1b13f54_1_38"/>
          <p:cNvSpPr/>
          <p:nvPr/>
        </p:nvSpPr>
        <p:spPr>
          <a:xfrm>
            <a:off x="3587025" y="1722400"/>
            <a:ext cx="5214600" cy="48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nombre del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2c8d1b13f54_1_38"/>
          <p:cNvSpPr/>
          <p:nvPr/>
        </p:nvSpPr>
        <p:spPr>
          <a:xfrm>
            <a:off x="3587025" y="2412075"/>
            <a:ext cx="4629900" cy="48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dirección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del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2c8d1b13f54_1_38"/>
          <p:cNvSpPr/>
          <p:nvPr/>
        </p:nvSpPr>
        <p:spPr>
          <a:xfrm>
            <a:off x="3587025" y="3101750"/>
            <a:ext cx="5214600" cy="48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nombre del (los) encargado(s)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2c8d1b13f54_1_38"/>
          <p:cNvSpPr/>
          <p:nvPr/>
        </p:nvSpPr>
        <p:spPr>
          <a:xfrm>
            <a:off x="3587025" y="3791425"/>
            <a:ext cx="5214600" cy="48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descripción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del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c8d1b13f54_1_38"/>
          <p:cNvSpPr/>
          <p:nvPr/>
        </p:nvSpPr>
        <p:spPr>
          <a:xfrm>
            <a:off x="8406700" y="2533719"/>
            <a:ext cx="278700" cy="246600"/>
          </a:xfrm>
          <a:prstGeom prst="wedgeEllipseCallout">
            <a:avLst>
              <a:gd fmla="val 3449" name="adj1"/>
              <a:gd fmla="val 696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2c8d1b13f54_1_38"/>
          <p:cNvSpPr/>
          <p:nvPr/>
        </p:nvSpPr>
        <p:spPr>
          <a:xfrm>
            <a:off x="8490700" y="2617575"/>
            <a:ext cx="110700" cy="7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2c8d1b13f54_1_38"/>
          <p:cNvSpPr/>
          <p:nvPr/>
        </p:nvSpPr>
        <p:spPr>
          <a:xfrm>
            <a:off x="3587025" y="4433675"/>
            <a:ext cx="5214600" cy="24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tipo de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2c8d1b13f54_1_38"/>
          <p:cNvSpPr/>
          <p:nvPr/>
        </p:nvSpPr>
        <p:spPr>
          <a:xfrm>
            <a:off x="3587025" y="4832625"/>
            <a:ext cx="5214600" cy="48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descripción del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2c8d1b13f54_1_38"/>
          <p:cNvSpPr/>
          <p:nvPr/>
        </p:nvSpPr>
        <p:spPr>
          <a:xfrm>
            <a:off x="5053050" y="5522300"/>
            <a:ext cx="2085900" cy="584700"/>
          </a:xfrm>
          <a:prstGeom prst="roundRect">
            <a:avLst>
              <a:gd fmla="val 32431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latin typeface="Amatic SC"/>
                <a:ea typeface="Amatic SC"/>
                <a:cs typeface="Amatic SC"/>
                <a:sym typeface="Amatic SC"/>
              </a:rPr>
              <a:t>crear evento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4" name="Google Shape;424;g2c8d1b13f54_1_38"/>
          <p:cNvSpPr txBox="1"/>
          <p:nvPr/>
        </p:nvSpPr>
        <p:spPr>
          <a:xfrm>
            <a:off x="3745025" y="884900"/>
            <a:ext cx="45510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GENERAR EVENTO</a:t>
            </a:r>
            <a:endParaRPr b="1" sz="3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5" name="Google Shape;425;g2c8d1b13f54_1_38"/>
          <p:cNvSpPr txBox="1"/>
          <p:nvPr/>
        </p:nvSpPr>
        <p:spPr>
          <a:xfrm>
            <a:off x="8490700" y="4312025"/>
            <a:ext cx="505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18f9668dd_3_53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2c18f9668dd_3_5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2" name="Google Shape;432;g2c18f9668dd_3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000" y="978325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c18f9668dd_3_53"/>
          <p:cNvPicPr preferRelativeResize="0"/>
          <p:nvPr/>
        </p:nvPicPr>
        <p:blipFill rotWithShape="1">
          <a:blip r:embed="rId5">
            <a:alphaModFix/>
          </a:blip>
          <a:srcRect b="13012" l="0" r="0" t="10756"/>
          <a:stretch/>
        </p:blipFill>
        <p:spPr>
          <a:xfrm>
            <a:off x="8377900" y="856700"/>
            <a:ext cx="2060675" cy="160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c18f9668dd_3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465175"/>
            <a:ext cx="6068675" cy="43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c18f9668dd_3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7075" y="2465175"/>
            <a:ext cx="5914926" cy="43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f53331d5d0_1_0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1f53331d5d0_1_0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repositorio I.H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1f53331d5d0_1_0"/>
          <p:cNvSpPr txBox="1"/>
          <p:nvPr/>
        </p:nvSpPr>
        <p:spPr>
          <a:xfrm>
            <a:off x="2214600" y="3091800"/>
            <a:ext cx="77628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5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sz="4300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448" name="Google Shape;4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18f9668dd_3_1"/>
          <p:cNvSpPr/>
          <p:nvPr/>
        </p:nvSpPr>
        <p:spPr>
          <a:xfrm>
            <a:off x="1249825" y="2171000"/>
            <a:ext cx="42366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c18f9668dd_3_1"/>
          <p:cNvSpPr txBox="1"/>
          <p:nvPr/>
        </p:nvSpPr>
        <p:spPr>
          <a:xfrm>
            <a:off x="1145900" y="17318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g2c18f9668dd_3_1"/>
          <p:cNvSpPr txBox="1"/>
          <p:nvPr/>
        </p:nvSpPr>
        <p:spPr>
          <a:xfrm>
            <a:off x="1145900" y="3275625"/>
            <a:ext cx="942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Facilitar experiencias turísticas en Bogotá, ofreciendo  destinos exclusivos que 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resaltan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diversidad cultural, natural y gastronómica de nuestra ciudad , con el fin de promover el turismo del departamento.</a:t>
            </a:r>
            <a:endParaRPr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18f9668dd_0_0"/>
          <p:cNvSpPr/>
          <p:nvPr/>
        </p:nvSpPr>
        <p:spPr>
          <a:xfrm>
            <a:off x="1145900" y="852100"/>
            <a:ext cx="514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c18f9668dd_0_0"/>
          <p:cNvSpPr txBox="1"/>
          <p:nvPr/>
        </p:nvSpPr>
        <p:spPr>
          <a:xfrm>
            <a:off x="1053075" y="4172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r>
              <a:rPr lang="es-CO" sz="48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c18f9668dd_0_0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5" name="Google Shape;135;g2c18f9668dd_0_0"/>
          <p:cNvSpPr txBox="1"/>
          <p:nvPr/>
        </p:nvSpPr>
        <p:spPr>
          <a:xfrm>
            <a:off x="973950" y="1655850"/>
            <a:ext cx="102441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nvestigar y seleccionar destinos turísticos únicos y poco convencionales en Bogota, considerando su atractivo cultural, natural e histórico.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Recomendar eventos temáticos que resalten las características distintivas de cada destino, ofreciendo experiencias auténticas y enriquecedoras para los viajeros.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Determinar alianzas estratégicas con proveedores locales, tales como hoteles, restaurantes, guías turísticos y empresas de transporte, para garantizar la calidad y la diversidad de los servicios ofrecidos.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Brindar un servicio al cliente excepcional antes, durante y después de cada experiencia turística.</a:t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18f9668dd_0_22"/>
          <p:cNvSpPr/>
          <p:nvPr/>
        </p:nvSpPr>
        <p:spPr>
          <a:xfrm>
            <a:off x="1239725" y="2408375"/>
            <a:ext cx="46818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c18f9668dd_0_22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sz="48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g2c18f9668dd_0_22"/>
          <p:cNvSpPr txBox="1"/>
          <p:nvPr/>
        </p:nvSpPr>
        <p:spPr>
          <a:xfrm>
            <a:off x="1145900" y="3275625"/>
            <a:ext cx="991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podemos diseñar y ejecutar experiencias turísticas únicas y memorables en Bogotá, que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resaltan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diversidad cultural, natural y gastronómica de nuestra ciudad , atrayendo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tanto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turistas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nacionales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contribuyendo al desarrollo económico y social de las comunidades locales?</a:t>
            </a:r>
            <a:endParaRPr sz="2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18f9668dd_2_11"/>
          <p:cNvSpPr/>
          <p:nvPr/>
        </p:nvSpPr>
        <p:spPr>
          <a:xfrm>
            <a:off x="1239725" y="2408375"/>
            <a:ext cx="7002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c18f9668dd_2_11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del problema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g2c18f9668dd_2_11"/>
          <p:cNvSpPr txBox="1"/>
          <p:nvPr/>
        </p:nvSpPr>
        <p:spPr>
          <a:xfrm>
            <a:off x="1145900" y="3275625"/>
            <a:ext cx="9919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la actualidad, los turistas enfrentan dificultades al obtener información fiable y actualizada sobre destinos turísticos, alojamientos, restaurantes y otros temas relacionados. La falta de una plataforma integral que abarque todos estos elementos dificulta la planificación de viajes y puede ocasionar experiencias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desfavorables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los usuarios.</a:t>
            </a:r>
            <a:endParaRPr i="0" sz="20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/>
          <p:nvPr/>
        </p:nvSpPr>
        <p:spPr>
          <a:xfrm>
            <a:off x="1236600" y="1485200"/>
            <a:ext cx="5304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1145900" y="10592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145900" y="2465875"/>
            <a:ext cx="102039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alcance de este proyecto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planeado para ser reconocido por una gran magnitud de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público y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generar un mayor  actividad del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público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en el aplicativo.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Se planea integrar toda clase de sitios turísticos (hotelería, turismo, gastronomía, etc) que se encuentren disponibles en el departamento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18f9668dd_2_5"/>
          <p:cNvSpPr/>
          <p:nvPr/>
        </p:nvSpPr>
        <p:spPr>
          <a:xfrm>
            <a:off x="1249826" y="24215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c18f9668dd_2_5"/>
          <p:cNvSpPr txBox="1"/>
          <p:nvPr/>
        </p:nvSpPr>
        <p:spPr>
          <a:xfrm>
            <a:off x="1144325" y="19998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g2c18f9668dd_2_5"/>
          <p:cNvSpPr txBox="1"/>
          <p:nvPr/>
        </p:nvSpPr>
        <p:spPr>
          <a:xfrm>
            <a:off x="908000" y="3196475"/>
            <a:ext cx="10244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propósito de este proyecto consiste en solucionar la problemática de la falta de información centralizada y personalizada, posibilitando a los usuarios descubrir y acceder de manera fácil a una amplia gama a sus intereses y ubicación, mejorando de esta forma su experiencia al planificar.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